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 PLUS Rounded 1c ExtraBold"/>
      <p:bold r:id="rId19"/>
    </p:embeddedFont>
    <p:embeddedFont>
      <p:font typeface="Open Sans"/>
      <p:regular r:id="rId20"/>
      <p:bold r:id="rId21"/>
      <p:italic r:id="rId22"/>
      <p:boldItalic r:id="rId23"/>
    </p:embeddedFont>
    <p:embeddedFont>
      <p:font typeface="M PLUS Rounded 1c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22" Type="http://schemas.openxmlformats.org/officeDocument/2006/relationships/font" Target="fonts/OpenSans-italic.fntdata"/><Relationship Id="rId21" Type="http://schemas.openxmlformats.org/officeDocument/2006/relationships/font" Target="fonts/OpenSans-bold.fntdata"/><Relationship Id="rId24" Type="http://schemas.openxmlformats.org/officeDocument/2006/relationships/font" Target="fonts/MPLUSRounded1c-regular.fntdata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MPLUSRounded1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PLUSRounded1cExtraBold-bold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0579bfbf20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0579bfbf20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579bfbf20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0579bfbf20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579bfb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579bfb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579bfbf2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0579bfbf2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0579bfbf2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0579bfbf2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0579bfbf2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0579bfbf2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579bfbf2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0579bfbf2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579bfbf20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0579bfbf20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579bfbf20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0579bfbf20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0579bfbf20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0579bfbf20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etbootstrap.com/docs/4.0/content/table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6115275" y="2375525"/>
            <a:ext cx="144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3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2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9" name="Google Shape;419;p56"/>
          <p:cNvSpPr txBox="1"/>
          <p:nvPr>
            <p:ph idx="1" type="body"/>
          </p:nvPr>
        </p:nvSpPr>
        <p:spPr>
          <a:xfrm>
            <a:off x="220750" y="111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🚀"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Со помош на Bootstrap табелата, да се креира зебра табела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</a:rPr>
              <a:t>со 4 редици и 2 колони каде ќе се прикажат омилените школски предмети и имињата на наставниците.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25" name="Google Shape;425;p57"/>
          <p:cNvSpPr txBox="1"/>
          <p:nvPr>
            <p:ph idx="1" type="body"/>
          </p:nvPr>
        </p:nvSpPr>
        <p:spPr>
          <a:xfrm>
            <a:off x="267200" y="1314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Да се направи Bootstrap табела со 10 редици и 3 колони. </a:t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Табелата да се пополни со: омилени игри, филмови, спортски или музички ѕвезди.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Пример: За трите колоните се пополнуваат категориите: омилена игра, омилен филм, спортска ѕвезда, додека во 10 - те редици се внесуваат имиња/називи со податоци за соодветните категории.</a:t>
            </a:r>
            <a:br>
              <a:rPr lang="en-GB">
                <a:solidFill>
                  <a:srgbClr val="434343"/>
                </a:solidFill>
              </a:rPr>
            </a:br>
            <a:br>
              <a:rPr lang="en-GB">
                <a:solidFill>
                  <a:srgbClr val="434343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https://getbootstrap.com/docs/4.0/content/tables/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31" name="Google Shape;431;p58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58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9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Табели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со HTML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Char char="●"/>
            </a:pPr>
            <a:r>
              <a:rPr lang="en-GB">
                <a:solidFill>
                  <a:schemeClr val="accent4"/>
                </a:solidFill>
              </a:rPr>
              <a:t>Многу често е потребно да прикажеме податоци во табела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на нашата веб страна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Char char="●"/>
            </a:pPr>
            <a:r>
              <a:rPr lang="en-GB">
                <a:solidFill>
                  <a:schemeClr val="accent4"/>
                </a:solidFill>
              </a:rPr>
              <a:t>На пример:</a:t>
            </a:r>
            <a:endParaRPr>
              <a:solidFill>
                <a:schemeClr val="accent4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 PLUS Rounded 1c"/>
              <a:buChar char="○"/>
            </a:pPr>
            <a:r>
              <a:rPr lang="en-GB" sz="1500">
                <a:solidFill>
                  <a:schemeClr val="accent4"/>
                </a:solidFill>
              </a:rPr>
              <a:t>финансиски податоци, </a:t>
            </a:r>
            <a:endParaRPr sz="1500">
              <a:solidFill>
                <a:schemeClr val="accent4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 PLUS Rounded 1c"/>
              <a:buChar char="○"/>
            </a:pPr>
            <a:r>
              <a:rPr lang="en-GB" sz="1500">
                <a:solidFill>
                  <a:schemeClr val="accent4"/>
                </a:solidFill>
              </a:rPr>
              <a:t>календари, </a:t>
            </a:r>
            <a:endParaRPr sz="1500">
              <a:solidFill>
                <a:schemeClr val="accent4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 PLUS Rounded 1c"/>
              <a:buChar char="○"/>
            </a:pPr>
            <a:r>
              <a:rPr lang="en-GB" sz="1500">
                <a:solidFill>
                  <a:schemeClr val="accent4"/>
                </a:solidFill>
              </a:rPr>
              <a:t>цени,</a:t>
            </a:r>
            <a:endParaRPr sz="1500">
              <a:solidFill>
                <a:schemeClr val="accent4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 PLUS Rounded 1c"/>
              <a:buChar char="○"/>
            </a:pPr>
            <a:r>
              <a:rPr lang="en-GB" sz="1500">
                <a:solidFill>
                  <a:schemeClr val="accent4"/>
                </a:solidFill>
              </a:rPr>
              <a:t>споредба на карактеристики, </a:t>
            </a:r>
            <a:endParaRPr sz="1500">
              <a:solidFill>
                <a:schemeClr val="accent4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 PLUS Rounded 1c"/>
              <a:buChar char="○"/>
            </a:pPr>
            <a:r>
              <a:rPr lang="en-GB" sz="1500">
                <a:solidFill>
                  <a:schemeClr val="accent4"/>
                </a:solidFill>
              </a:rPr>
              <a:t>информативен панел со факти за исхраната, </a:t>
            </a:r>
            <a:endParaRPr sz="1500">
              <a:solidFill>
                <a:schemeClr val="accent4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 PLUS Rounded 1c"/>
              <a:buChar char="○"/>
            </a:pPr>
            <a:r>
              <a:rPr lang="en-GB" sz="1500">
                <a:solidFill>
                  <a:schemeClr val="accent4"/>
                </a:solidFill>
              </a:rPr>
              <a:t>и многу други табеларни податоци.</a:t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425" y="3202425"/>
            <a:ext cx="2609850" cy="1543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Koд за креирање на табела во HTML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1" name="Google Shape;371;p49"/>
          <p:cNvSpPr txBox="1"/>
          <p:nvPr/>
        </p:nvSpPr>
        <p:spPr>
          <a:xfrm>
            <a:off x="489175" y="1169200"/>
            <a:ext cx="3000000" cy="36219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&lt;table&gt;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&lt;th&gt;Company&lt;/th&gt;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&lt;th&gt;Contact&lt;/th&gt;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&lt;/tr&gt;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&lt;td&gt;Maria Anders&lt;/td&gt;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&lt;td&gt;Germany&lt;/td&gt;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&lt;/tr&gt;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&lt;td&gt;Francisco Chang&lt;/td&gt;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&lt;td&gt;Mexico&lt;/td&gt;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&lt;/tr&gt;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&lt;/table&gt;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Табели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во Bootstrap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7" name="Google Shape;377;p50"/>
          <p:cNvSpPr txBox="1"/>
          <p:nvPr>
            <p:ph idx="1" type="body"/>
          </p:nvPr>
        </p:nvSpPr>
        <p:spPr>
          <a:xfrm>
            <a:off x="140025" y="961450"/>
            <a:ext cx="842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Open Sans"/>
              <a:buChar char="●"/>
            </a:pPr>
            <a:r>
              <a:rPr lang="en-GB" sz="1700">
                <a:solidFill>
                  <a:schemeClr val="accent4"/>
                </a:solidFill>
              </a:rPr>
              <a:t>Табелите</a:t>
            </a:r>
            <a:r>
              <a:rPr lang="en-GB" sz="1700">
                <a:solidFill>
                  <a:schemeClr val="accent4"/>
                </a:solidFill>
              </a:rPr>
              <a:t> во Bootstrap се моќна компонента за прикажување</a:t>
            </a:r>
            <a:endParaRPr sz="1700">
              <a:solidFill>
                <a:schemeClr val="accent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4"/>
                </a:solidFill>
              </a:rPr>
              <a:t> на табеларни податоци</a:t>
            </a:r>
            <a:endParaRPr sz="1700">
              <a:solidFill>
                <a:schemeClr val="accent4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Open Sans"/>
              <a:buChar char="●"/>
            </a:pPr>
            <a:r>
              <a:rPr lang="en-GB" sz="1700">
                <a:solidFill>
                  <a:schemeClr val="accent4"/>
                </a:solidFill>
              </a:rPr>
              <a:t>Со помош на Bootstrap алатката можеме да ги измениме и прошириме табелите за да поддржуваат различни </a:t>
            </a:r>
            <a:r>
              <a:rPr lang="en-GB" sz="1700">
                <a:solidFill>
                  <a:schemeClr val="accent4"/>
                </a:solidFill>
              </a:rPr>
              <a:t>табеларни податоци</a:t>
            </a:r>
            <a:endParaRPr sz="1700">
              <a:solidFill>
                <a:schemeClr val="accent4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Open Sans"/>
              <a:buChar char="●"/>
            </a:pPr>
            <a:r>
              <a:rPr lang="en-GB" sz="1700">
                <a:solidFill>
                  <a:schemeClr val="accent4"/>
                </a:solidFill>
              </a:rPr>
              <a:t>Bootstrap табелите содржат предефинирани дизајни и ни овозможуваат лесна имплементација</a:t>
            </a:r>
            <a:endParaRPr sz="1700">
              <a:solidFill>
                <a:schemeClr val="accent4"/>
              </a:solidFill>
            </a:endParaRPr>
          </a:p>
        </p:txBody>
      </p:sp>
      <p:pic>
        <p:nvPicPr>
          <p:cNvPr id="378" name="Google Shape;3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25" y="3506675"/>
            <a:ext cx="5205549" cy="15580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/>
          <p:nvPr/>
        </p:nvSpPr>
        <p:spPr>
          <a:xfrm flipH="1">
            <a:off x="5298850" y="1740575"/>
            <a:ext cx="3000000" cy="1891800"/>
          </a:xfrm>
          <a:prstGeom prst="flowChartMagneticTape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Koд за креирање на табела со Bootstrap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2242450" y="1187775"/>
            <a:ext cx="3000000" cy="362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&lt;table </a:t>
            </a:r>
            <a:r>
              <a:rPr lang="en-GB">
                <a:solidFill>
                  <a:schemeClr val="accent2"/>
                </a:solidFill>
              </a:rPr>
              <a:t>class=</a:t>
            </a:r>
            <a:r>
              <a:rPr lang="en-GB">
                <a:solidFill>
                  <a:schemeClr val="accent2"/>
                </a:solidFill>
              </a:rPr>
              <a:t>"</a:t>
            </a:r>
            <a:r>
              <a:rPr lang="en-GB">
                <a:solidFill>
                  <a:schemeClr val="accent2"/>
                </a:solidFill>
              </a:rPr>
              <a:t>table</a:t>
            </a:r>
            <a:r>
              <a:rPr lang="en-GB">
                <a:solidFill>
                  <a:schemeClr val="accent2"/>
                </a:solidFill>
              </a:rPr>
              <a:t>"</a:t>
            </a:r>
            <a:r>
              <a:rPr lang="en-GB"/>
              <a:t>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&lt;th&gt;Company&lt;/th&gt;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&lt;th&gt;Contact&lt;/th&gt;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&lt;/tr&gt;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&lt;td&gt;Maria Anders&lt;/td&gt;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&lt;td&gt;Germany&lt;/td&gt;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&lt;/tr&gt;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&lt;td&gt;Francisco Chang&lt;/td&gt;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&lt;td&gt;Mexico&lt;/td&gt;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&lt;/tr&gt;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&lt;/table&gt;</a:t>
            </a:r>
            <a:endParaRPr/>
          </a:p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5726675" y="2137175"/>
            <a:ext cx="23445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chemeClr val="accent4"/>
                </a:solidFill>
              </a:rPr>
              <a:t>За да креираме табела во </a:t>
            </a:r>
            <a:r>
              <a:rPr lang="en-GB" sz="1700">
                <a:solidFill>
                  <a:schemeClr val="accent4"/>
                </a:solidFill>
              </a:rPr>
              <a:t>Bootstrap, </a:t>
            </a:r>
            <a:r>
              <a:rPr lang="en-GB" sz="1700">
                <a:solidFill>
                  <a:schemeClr val="accent4"/>
                </a:solidFill>
              </a:rPr>
              <a:t>ја додаваме “</a:t>
            </a:r>
            <a:r>
              <a:rPr b="1" lang="en-GB" sz="1700">
                <a:solidFill>
                  <a:schemeClr val="accent4"/>
                </a:solidFill>
              </a:rPr>
              <a:t>table</a:t>
            </a:r>
            <a:r>
              <a:rPr lang="en-GB" sz="1700">
                <a:solidFill>
                  <a:schemeClr val="accent4"/>
                </a:solidFill>
              </a:rPr>
              <a:t>“ класата</a:t>
            </a:r>
            <a:endParaRPr sz="17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311700" y="1166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🚀"/>
            </a:pPr>
            <a:r>
              <a:rPr lang="en-GB" sz="1800">
                <a:solidFill>
                  <a:srgbClr val="434343"/>
                </a:solidFill>
                <a:highlight>
                  <a:srgbClr val="FFFFFF"/>
                </a:highlight>
              </a:rPr>
              <a:t>Со помош на Bootstrap табелите, да се искреира табела </a:t>
            </a:r>
            <a:endParaRPr sz="18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highlight>
                  <a:srgbClr val="FFFFFF"/>
                </a:highlight>
              </a:rPr>
              <a:t>со 5 редици и 3 колони во којашто ќе се прикажат имиња,</a:t>
            </a:r>
            <a:endParaRPr sz="18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highlight>
                  <a:srgbClr val="FFFFFF"/>
                </a:highlight>
              </a:rPr>
              <a:t>презимиња и години.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Дизајнирање на табелите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230050" y="1017725"/>
            <a:ext cx="7671000" cy="3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Char char="●"/>
            </a:pPr>
            <a:r>
              <a:rPr lang="en-GB" sz="1700">
                <a:solidFill>
                  <a:schemeClr val="accent4"/>
                </a:solidFill>
              </a:rPr>
              <a:t>Со користење на класите за бои, може да се обојат целите</a:t>
            </a:r>
            <a:endParaRPr sz="17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4"/>
                </a:solidFill>
              </a:rPr>
              <a:t>т</a:t>
            </a:r>
            <a:r>
              <a:rPr lang="en-GB" sz="1700">
                <a:solidFill>
                  <a:schemeClr val="accent4"/>
                </a:solidFill>
              </a:rPr>
              <a:t>абели, редици или колони.</a:t>
            </a:r>
            <a:endParaRPr sz="17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&lt;table class="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table-primary"&gt;...&lt;/table&gt;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&lt;table class="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table-secondary"&gt;...&lt;/table&gt;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&lt;table class="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table-success"&gt;...&lt;/table&gt;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&lt;table class="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table-danger"&gt;...&lt;/table&gt;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&lt;table class="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table-warning"&gt;...&lt;/table&gt;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850" y="2772100"/>
            <a:ext cx="4419075" cy="12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Дизајнирање на редиците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5" name="Google Shape;405;p54"/>
          <p:cNvSpPr txBox="1"/>
          <p:nvPr>
            <p:ph idx="1" type="body"/>
          </p:nvPr>
        </p:nvSpPr>
        <p:spPr>
          <a:xfrm>
            <a:off x="360025" y="1339600"/>
            <a:ext cx="3687900" cy="3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&lt;tr class="table-primary"&gt;...&lt;/tr&gt;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&lt;tr class="table-secondary"&gt;...&lt;/tr&gt;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&lt;tr class="table-success"&gt;...&lt;/tr&gt;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&lt;tr class="table-danger"&gt;...&lt;/tr&gt;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&lt;tr class="table-warning"&gt;...&lt;/tr&gt;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&lt;tr class="table-info"&gt;...&lt;/tr&gt;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&lt;tr class="table-light"&gt;...&lt;/tr&gt;</a:t>
            </a:r>
            <a:endParaRPr sz="1550">
              <a:solidFill>
                <a:srgbClr val="666666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666666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&lt;tr class="table-dark"&gt;...&lt;/tr&gt;</a:t>
            </a:r>
            <a:endParaRPr sz="2300">
              <a:solidFill>
                <a:srgbClr val="666666"/>
              </a:solidFill>
            </a:endParaRPr>
          </a:p>
        </p:txBody>
      </p:sp>
      <p:pic>
        <p:nvPicPr>
          <p:cNvPr id="406" name="Google Shape;4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075" y="2127100"/>
            <a:ext cx="4831501" cy="13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Зебра 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табели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311700" y="1289575"/>
            <a:ext cx="829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Char char="●"/>
            </a:pPr>
            <a:r>
              <a:rPr lang="en-GB" sz="1700">
                <a:solidFill>
                  <a:schemeClr val="accent4"/>
                </a:solidFill>
              </a:rPr>
              <a:t>Со помош на класата ‘table-striped’ се креираат зебра табели во Bootstrap:</a:t>
            </a:r>
            <a:endParaRPr sz="1700">
              <a:solidFill>
                <a:schemeClr val="accent4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&lt;table </a:t>
            </a:r>
            <a:r>
              <a:rPr lang="en-GB" sz="1750">
                <a:solidFill>
                  <a:schemeClr val="accent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class="table table-striped"</a:t>
            </a:r>
            <a:r>
              <a:rPr lang="en-GB" sz="175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&gt;</a:t>
            </a:r>
            <a:endParaRPr sz="175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 	…</a:t>
            </a:r>
            <a:endParaRPr sz="1750">
              <a:solidFill>
                <a:srgbClr val="212529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212529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&lt;/table&gt;</a:t>
            </a:r>
            <a:endParaRPr sz="2350">
              <a:solidFill>
                <a:schemeClr val="accent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50" y="3471649"/>
            <a:ext cx="5191699" cy="12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